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33CC"/>
    <a:srgbClr val="008000"/>
    <a:srgbClr val="00CC00"/>
    <a:srgbClr val="FF0000"/>
    <a:srgbClr val="FFCC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310F87-F104-42F5-BF3F-3C41997834BE}" type="datetimeFigureOut">
              <a:rPr lang="en-US" smtClean="0"/>
              <a:pPr/>
              <a:t>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8BB9F-0560-4F61-B1C5-E88CCC14B22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10F87-F104-42F5-BF3F-3C41997834BE}" type="datetimeFigureOut">
              <a:rPr lang="en-US" smtClean="0"/>
              <a:pPr/>
              <a:t>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8BB9F-0560-4F61-B1C5-E88CCC14B2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10F87-F104-42F5-BF3F-3C41997834BE}" type="datetimeFigureOut">
              <a:rPr lang="en-US" smtClean="0"/>
              <a:pPr/>
              <a:t>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8BB9F-0560-4F61-B1C5-E88CCC14B2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10F87-F104-42F5-BF3F-3C41997834BE}" type="datetimeFigureOut">
              <a:rPr lang="en-US" smtClean="0"/>
              <a:pPr/>
              <a:t>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8BB9F-0560-4F61-B1C5-E88CCC14B2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310F87-F104-42F5-BF3F-3C41997834BE}" type="datetimeFigureOut">
              <a:rPr lang="en-US" smtClean="0"/>
              <a:pPr/>
              <a:t>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8BB9F-0560-4F61-B1C5-E88CCC14B22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310F87-F104-42F5-BF3F-3C41997834BE}" type="datetimeFigureOut">
              <a:rPr lang="en-US" smtClean="0"/>
              <a:pPr/>
              <a:t>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8BB9F-0560-4F61-B1C5-E88CCC14B2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310F87-F104-42F5-BF3F-3C41997834BE}" type="datetimeFigureOut">
              <a:rPr lang="en-US" smtClean="0"/>
              <a:pPr/>
              <a:t>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98BB9F-0560-4F61-B1C5-E88CCC14B22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310F87-F104-42F5-BF3F-3C41997834BE}" type="datetimeFigureOut">
              <a:rPr lang="en-US" smtClean="0"/>
              <a:pPr/>
              <a:t>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98BB9F-0560-4F61-B1C5-E88CCC14B2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10F87-F104-42F5-BF3F-3C41997834BE}" type="datetimeFigureOut">
              <a:rPr lang="en-US" smtClean="0"/>
              <a:pPr/>
              <a:t>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98BB9F-0560-4F61-B1C5-E88CCC14B2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10F87-F104-42F5-BF3F-3C41997834BE}" type="datetimeFigureOut">
              <a:rPr lang="en-US" smtClean="0"/>
              <a:pPr/>
              <a:t>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8BB9F-0560-4F61-B1C5-E88CCC14B2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10F87-F104-42F5-BF3F-3C41997834BE}" type="datetimeFigureOut">
              <a:rPr lang="en-US" smtClean="0"/>
              <a:pPr/>
              <a:t>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8BB9F-0560-4F61-B1C5-E88CCC14B2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10F87-F104-42F5-BF3F-3C41997834BE}" type="datetimeFigureOut">
              <a:rPr lang="en-US" smtClean="0"/>
              <a:pPr/>
              <a:t>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8BB9F-0560-4F61-B1C5-E88CCC14B2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expressivehart.files.wordpress.com/2010/01/yellow-brick-road-2.jpg"/>
          <p:cNvPicPr>
            <a:picLocks noChangeAspect="1" noChangeArrowheads="1"/>
          </p:cNvPicPr>
          <p:nvPr/>
        </p:nvPicPr>
        <p:blipFill>
          <a:blip r:embed="rId2" cstate="print"/>
          <a:srcRect/>
          <a:stretch>
            <a:fillRect/>
          </a:stretch>
        </p:blipFill>
        <p:spPr bwMode="auto">
          <a:xfrm>
            <a:off x="152400" y="152400"/>
            <a:ext cx="8839200" cy="6553200"/>
          </a:xfrm>
          <a:prstGeom prst="rect">
            <a:avLst/>
          </a:prstGeom>
          <a:noFill/>
          <a:ln>
            <a:solidFill>
              <a:schemeClr val="tx1"/>
            </a:solidFill>
          </a:ln>
        </p:spPr>
      </p:pic>
      <p:sp>
        <p:nvSpPr>
          <p:cNvPr id="5" name="TextBox 4"/>
          <p:cNvSpPr txBox="1"/>
          <p:nvPr/>
        </p:nvSpPr>
        <p:spPr>
          <a:xfrm>
            <a:off x="152400" y="2133600"/>
            <a:ext cx="7467600" cy="4524315"/>
          </a:xfrm>
          <a:prstGeom prst="rect">
            <a:avLst/>
          </a:prstGeom>
          <a:noFill/>
        </p:spPr>
        <p:txBody>
          <a:bodyPr wrap="square" rtlCol="0">
            <a:spAutoFit/>
          </a:bodyPr>
          <a:lstStyle/>
          <a:p>
            <a:pPr algn="ctr"/>
            <a:r>
              <a:rPr lang="en-US" sz="9600" b="1" dirty="0" smtClean="0">
                <a:latin typeface="Footlight MT Light" pitchFamily="18" charset="0"/>
              </a:rPr>
              <a:t>Follow the</a:t>
            </a:r>
          </a:p>
          <a:p>
            <a:pPr algn="ctr"/>
            <a:r>
              <a:rPr lang="en-US" sz="9600" b="1" dirty="0" smtClean="0">
                <a:latin typeface="Footlight MT Light" pitchFamily="18" charset="0"/>
              </a:rPr>
              <a:t>Yellow Brick Words…</a:t>
            </a:r>
            <a:endParaRPr lang="en-US" sz="9600" b="1" dirty="0">
              <a:latin typeface="Footlight MT Light" pitchFamily="18" charset="0"/>
            </a:endParaRPr>
          </a:p>
        </p:txBody>
      </p:sp>
      <p:sp>
        <p:nvSpPr>
          <p:cNvPr id="6" name="TextBox 5"/>
          <p:cNvSpPr txBox="1"/>
          <p:nvPr/>
        </p:nvSpPr>
        <p:spPr>
          <a:xfrm>
            <a:off x="5257800" y="457200"/>
            <a:ext cx="3733800" cy="1754326"/>
          </a:xfrm>
          <a:prstGeom prst="rect">
            <a:avLst/>
          </a:prstGeom>
          <a:noFill/>
        </p:spPr>
        <p:txBody>
          <a:bodyPr wrap="square" rtlCol="0">
            <a:spAutoFit/>
          </a:bodyPr>
          <a:lstStyle/>
          <a:p>
            <a:r>
              <a:rPr lang="en-US" sz="3600" dirty="0" smtClean="0">
                <a:latin typeface="Footlight MT Light" pitchFamily="18" charset="0"/>
              </a:rPr>
              <a:t>These words can make your writing even better!</a:t>
            </a:r>
            <a:endParaRPr lang="en-US" sz="3600" dirty="0">
              <a:latin typeface="Footlight MT Light" pitchFamily="18" charset="0"/>
            </a:endParaRPr>
          </a:p>
        </p:txBody>
      </p:sp>
      <p:sp>
        <p:nvSpPr>
          <p:cNvPr id="7" name="TextBox 6"/>
          <p:cNvSpPr txBox="1"/>
          <p:nvPr/>
        </p:nvSpPr>
        <p:spPr>
          <a:xfrm>
            <a:off x="7391400" y="6477000"/>
            <a:ext cx="1600200" cy="215444"/>
          </a:xfrm>
          <a:prstGeom prst="rect">
            <a:avLst/>
          </a:prstGeom>
          <a:noFill/>
        </p:spPr>
        <p:txBody>
          <a:bodyPr wrap="square" rtlCol="0">
            <a:spAutoFit/>
          </a:bodyPr>
          <a:lstStyle/>
          <a:p>
            <a:r>
              <a:rPr lang="en-US" sz="800" dirty="0" smtClean="0">
                <a:solidFill>
                  <a:schemeClr val="bg1"/>
                </a:solidFill>
              </a:rPr>
              <a:t>Image taken from Google Images</a:t>
            </a:r>
            <a:endParaRPr lang="en-US" sz="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7mages.com/THE_WIZARD_OF_OZ-186.jpg"/>
          <p:cNvPicPr>
            <a:picLocks noChangeAspect="1" noChangeArrowheads="1"/>
          </p:cNvPicPr>
          <p:nvPr/>
        </p:nvPicPr>
        <p:blipFill>
          <a:blip r:embed="rId2" cstate="print"/>
          <a:srcRect/>
          <a:stretch>
            <a:fillRect/>
          </a:stretch>
        </p:blipFill>
        <p:spPr bwMode="auto">
          <a:xfrm>
            <a:off x="152400" y="152400"/>
            <a:ext cx="8839200" cy="6553200"/>
          </a:xfrm>
          <a:prstGeom prst="rect">
            <a:avLst/>
          </a:prstGeom>
          <a:noFill/>
          <a:ln>
            <a:solidFill>
              <a:schemeClr val="tx1"/>
            </a:solidFill>
          </a:ln>
        </p:spPr>
      </p:pic>
      <p:sp>
        <p:nvSpPr>
          <p:cNvPr id="3" name="TextBox 2"/>
          <p:cNvSpPr txBox="1"/>
          <p:nvPr/>
        </p:nvSpPr>
        <p:spPr>
          <a:xfrm>
            <a:off x="381000" y="304800"/>
            <a:ext cx="2971800" cy="830997"/>
          </a:xfrm>
          <a:prstGeom prst="rect">
            <a:avLst/>
          </a:prstGeom>
          <a:solidFill>
            <a:schemeClr val="bg1">
              <a:lumMod val="85000"/>
            </a:schemeClr>
          </a:solidFill>
          <a:ln>
            <a:solidFill>
              <a:schemeClr val="tx1"/>
            </a:solidFill>
          </a:ln>
        </p:spPr>
        <p:txBody>
          <a:bodyPr wrap="square" rtlCol="0">
            <a:spAutoFit/>
          </a:bodyPr>
          <a:lstStyle/>
          <a:p>
            <a:pPr algn="ctr"/>
            <a:r>
              <a:rPr lang="en-US" sz="4800" b="1" dirty="0" smtClean="0">
                <a:latin typeface="Footlight MT Light" pitchFamily="18" charset="0"/>
              </a:rPr>
              <a:t>Instead of</a:t>
            </a:r>
            <a:endParaRPr lang="en-US" sz="4800" b="1" dirty="0">
              <a:latin typeface="Footlight MT Light" pitchFamily="18" charset="0"/>
            </a:endParaRPr>
          </a:p>
        </p:txBody>
      </p:sp>
      <p:sp>
        <p:nvSpPr>
          <p:cNvPr id="6" name="Right Arrow 5"/>
          <p:cNvSpPr/>
          <p:nvPr/>
        </p:nvSpPr>
        <p:spPr>
          <a:xfrm>
            <a:off x="3352800" y="1143000"/>
            <a:ext cx="3657600" cy="533400"/>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4800" y="1066800"/>
            <a:ext cx="3124200" cy="1569660"/>
          </a:xfrm>
          <a:prstGeom prst="rect">
            <a:avLst/>
          </a:prstGeom>
          <a:solidFill>
            <a:srgbClr val="FFCC00"/>
          </a:solidFill>
          <a:ln>
            <a:solidFill>
              <a:schemeClr val="tx1"/>
            </a:solidFill>
          </a:ln>
        </p:spPr>
        <p:txBody>
          <a:bodyPr wrap="square" rtlCol="0">
            <a:spAutoFit/>
          </a:bodyPr>
          <a:lstStyle/>
          <a:p>
            <a:pPr algn="ctr"/>
            <a:r>
              <a:rPr lang="en-US" sz="9600" b="1" dirty="0" smtClean="0">
                <a:latin typeface="Footlight MT Light" pitchFamily="18" charset="0"/>
              </a:rPr>
              <a:t>big</a:t>
            </a:r>
            <a:endParaRPr lang="en-US" sz="9600" b="1" dirty="0">
              <a:latin typeface="Footlight MT Light" pitchFamily="18" charset="0"/>
            </a:endParaRPr>
          </a:p>
        </p:txBody>
      </p:sp>
      <p:grpSp>
        <p:nvGrpSpPr>
          <p:cNvPr id="2" name="Group 9"/>
          <p:cNvGrpSpPr/>
          <p:nvPr/>
        </p:nvGrpSpPr>
        <p:grpSpPr>
          <a:xfrm>
            <a:off x="838200" y="5562600"/>
            <a:ext cx="7924800" cy="1015663"/>
            <a:chOff x="838200" y="5562600"/>
            <a:chExt cx="7924800" cy="1015663"/>
          </a:xfrm>
        </p:grpSpPr>
        <p:sp>
          <p:nvSpPr>
            <p:cNvPr id="11" name="TextBox 10"/>
            <p:cNvSpPr txBox="1"/>
            <p:nvPr/>
          </p:nvSpPr>
          <p:spPr>
            <a:xfrm>
              <a:off x="838200" y="5562600"/>
              <a:ext cx="6324600" cy="1015663"/>
            </a:xfrm>
            <a:prstGeom prst="rect">
              <a:avLst/>
            </a:prstGeom>
            <a:solidFill>
              <a:schemeClr val="bg1">
                <a:lumMod val="85000"/>
              </a:schemeClr>
            </a:solidFill>
            <a:ln>
              <a:solidFill>
                <a:schemeClr val="tx1"/>
              </a:solidFill>
            </a:ln>
          </p:spPr>
          <p:txBody>
            <a:bodyPr wrap="square" rtlCol="0">
              <a:spAutoFit/>
            </a:bodyPr>
            <a:lstStyle/>
            <a:p>
              <a:pPr algn="ctr"/>
              <a:r>
                <a:rPr lang="en-US" sz="6000" b="1" dirty="0" smtClean="0">
                  <a:latin typeface="Footlight MT Light" pitchFamily="18" charset="0"/>
                </a:rPr>
                <a:t>Use these words…</a:t>
              </a:r>
              <a:endParaRPr lang="en-US" sz="6000" b="1" dirty="0">
                <a:latin typeface="Footlight MT Light" pitchFamily="18" charset="0"/>
              </a:endParaRPr>
            </a:p>
          </p:txBody>
        </p:sp>
        <p:sp>
          <p:nvSpPr>
            <p:cNvPr id="12" name="Right Arrow 11"/>
            <p:cNvSpPr/>
            <p:nvPr/>
          </p:nvSpPr>
          <p:spPr>
            <a:xfrm>
              <a:off x="6781800" y="5715000"/>
              <a:ext cx="1981200" cy="533400"/>
            </a:xfrm>
            <a:prstGeom prst="rightArrow">
              <a:avLst/>
            </a:pr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p:cNvSpPr txBox="1"/>
          <p:nvPr/>
        </p:nvSpPr>
        <p:spPr>
          <a:xfrm>
            <a:off x="7391400" y="152400"/>
            <a:ext cx="1600200" cy="215444"/>
          </a:xfrm>
          <a:prstGeom prst="rect">
            <a:avLst/>
          </a:prstGeom>
          <a:noFill/>
        </p:spPr>
        <p:txBody>
          <a:bodyPr wrap="square" rtlCol="0">
            <a:spAutoFit/>
          </a:bodyPr>
          <a:lstStyle/>
          <a:p>
            <a:r>
              <a:rPr lang="en-US" sz="800" dirty="0" smtClean="0">
                <a:solidFill>
                  <a:schemeClr val="bg1"/>
                </a:solidFill>
              </a:rPr>
              <a:t>Image taken from Google Images</a:t>
            </a:r>
            <a:endParaRPr lang="en-US" sz="8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www.mostintheworld.com/wp-content/uploads/2011/05/most-expensive-shoes-the-wizard-of-oz.jpg"/>
          <p:cNvPicPr>
            <a:picLocks noChangeAspect="1" noChangeArrowheads="1"/>
          </p:cNvPicPr>
          <p:nvPr/>
        </p:nvPicPr>
        <p:blipFill>
          <a:blip r:embed="rId2" cstate="print"/>
          <a:srcRect/>
          <a:stretch>
            <a:fillRect/>
          </a:stretch>
        </p:blipFill>
        <p:spPr bwMode="auto">
          <a:xfrm>
            <a:off x="762000" y="533400"/>
            <a:ext cx="7774237" cy="5562600"/>
          </a:xfrm>
          <a:prstGeom prst="rect">
            <a:avLst/>
          </a:prstGeom>
          <a:noFill/>
          <a:ln>
            <a:solidFill>
              <a:schemeClr val="tx1"/>
            </a:solidFill>
          </a:ln>
        </p:spPr>
      </p:pic>
      <p:sp>
        <p:nvSpPr>
          <p:cNvPr id="3" name="TextBox 2"/>
          <p:cNvSpPr txBox="1"/>
          <p:nvPr/>
        </p:nvSpPr>
        <p:spPr>
          <a:xfrm>
            <a:off x="228600" y="457200"/>
            <a:ext cx="2971800" cy="830997"/>
          </a:xfrm>
          <a:prstGeom prst="rect">
            <a:avLst/>
          </a:prstGeom>
          <a:solidFill>
            <a:schemeClr val="bg1">
              <a:lumMod val="85000"/>
            </a:schemeClr>
          </a:solidFill>
          <a:ln>
            <a:solidFill>
              <a:schemeClr val="tx1"/>
            </a:solidFill>
          </a:ln>
        </p:spPr>
        <p:txBody>
          <a:bodyPr wrap="square" rtlCol="0">
            <a:spAutoFit/>
          </a:bodyPr>
          <a:lstStyle/>
          <a:p>
            <a:pPr algn="ctr"/>
            <a:r>
              <a:rPr lang="en-US" sz="4800" b="1" dirty="0" smtClean="0">
                <a:latin typeface="Footlight MT Light" pitchFamily="18" charset="0"/>
              </a:rPr>
              <a:t>Instead of</a:t>
            </a:r>
            <a:endParaRPr lang="en-US" sz="4800" b="1" dirty="0">
              <a:latin typeface="Footlight MT Light" pitchFamily="18" charset="0"/>
            </a:endParaRPr>
          </a:p>
        </p:txBody>
      </p:sp>
      <p:sp>
        <p:nvSpPr>
          <p:cNvPr id="4" name="TextBox 3"/>
          <p:cNvSpPr txBox="1"/>
          <p:nvPr/>
        </p:nvSpPr>
        <p:spPr>
          <a:xfrm>
            <a:off x="3200400" y="152400"/>
            <a:ext cx="3124200" cy="1569660"/>
          </a:xfrm>
          <a:prstGeom prst="rect">
            <a:avLst/>
          </a:prstGeom>
          <a:solidFill>
            <a:srgbClr val="FFCC00"/>
          </a:solidFill>
          <a:ln>
            <a:solidFill>
              <a:schemeClr val="tx1"/>
            </a:solidFill>
          </a:ln>
        </p:spPr>
        <p:txBody>
          <a:bodyPr wrap="square" rtlCol="0">
            <a:spAutoFit/>
          </a:bodyPr>
          <a:lstStyle/>
          <a:p>
            <a:pPr algn="ctr"/>
            <a:r>
              <a:rPr lang="en-US" sz="9600" b="1" dirty="0" smtClean="0">
                <a:latin typeface="Footlight MT Light" pitchFamily="18" charset="0"/>
              </a:rPr>
              <a:t>take</a:t>
            </a:r>
            <a:endParaRPr lang="en-US" sz="9600" b="1" dirty="0">
              <a:latin typeface="Footlight MT Light" pitchFamily="18" charset="0"/>
            </a:endParaRPr>
          </a:p>
        </p:txBody>
      </p:sp>
      <p:grpSp>
        <p:nvGrpSpPr>
          <p:cNvPr id="5" name="Group 9"/>
          <p:cNvGrpSpPr/>
          <p:nvPr/>
        </p:nvGrpSpPr>
        <p:grpSpPr>
          <a:xfrm>
            <a:off x="838200" y="5562600"/>
            <a:ext cx="7924800" cy="1015663"/>
            <a:chOff x="838200" y="5562600"/>
            <a:chExt cx="7924800" cy="1015663"/>
          </a:xfrm>
        </p:grpSpPr>
        <p:sp>
          <p:nvSpPr>
            <p:cNvPr id="6" name="TextBox 5"/>
            <p:cNvSpPr txBox="1"/>
            <p:nvPr/>
          </p:nvSpPr>
          <p:spPr>
            <a:xfrm>
              <a:off x="838200" y="5562600"/>
              <a:ext cx="6324600" cy="1015663"/>
            </a:xfrm>
            <a:prstGeom prst="rect">
              <a:avLst/>
            </a:prstGeom>
            <a:solidFill>
              <a:schemeClr val="bg1">
                <a:lumMod val="85000"/>
              </a:schemeClr>
            </a:solidFill>
            <a:ln>
              <a:solidFill>
                <a:schemeClr val="tx1"/>
              </a:solidFill>
            </a:ln>
          </p:spPr>
          <p:txBody>
            <a:bodyPr wrap="square" rtlCol="0">
              <a:spAutoFit/>
            </a:bodyPr>
            <a:lstStyle/>
            <a:p>
              <a:pPr algn="ctr"/>
              <a:r>
                <a:rPr lang="en-US" sz="6000" b="1" dirty="0" smtClean="0">
                  <a:latin typeface="Footlight MT Light" pitchFamily="18" charset="0"/>
                </a:rPr>
                <a:t>Use these words…</a:t>
              </a:r>
              <a:endParaRPr lang="en-US" sz="6000" b="1" dirty="0">
                <a:latin typeface="Footlight MT Light" pitchFamily="18" charset="0"/>
              </a:endParaRPr>
            </a:p>
          </p:txBody>
        </p:sp>
        <p:sp>
          <p:nvSpPr>
            <p:cNvPr id="7" name="Right Arrow 6"/>
            <p:cNvSpPr/>
            <p:nvPr/>
          </p:nvSpPr>
          <p:spPr>
            <a:xfrm>
              <a:off x="6781800" y="5715000"/>
              <a:ext cx="1981200" cy="533400"/>
            </a:xfrm>
            <a:prstGeom prst="rightArrow">
              <a:avLst/>
            </a:pr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7391400" y="152400"/>
            <a:ext cx="1600200" cy="215444"/>
          </a:xfrm>
          <a:prstGeom prst="rect">
            <a:avLst/>
          </a:prstGeom>
          <a:noFill/>
        </p:spPr>
        <p:txBody>
          <a:bodyPr wrap="square" rtlCol="0">
            <a:spAutoFit/>
          </a:bodyPr>
          <a:lstStyle/>
          <a:p>
            <a:r>
              <a:rPr lang="en-US" sz="800" dirty="0" smtClean="0">
                <a:solidFill>
                  <a:schemeClr val="bg1">
                    <a:lumMod val="50000"/>
                  </a:schemeClr>
                </a:solidFill>
              </a:rPr>
              <a:t>Image taken from Google Images</a:t>
            </a:r>
            <a:endParaRPr lang="en-US" sz="8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4.bp.blogspot.com/-BYGLnBStWPc/TcQmsgBGptI/AAAAAAAAAIc/qAGD57ooLBQ/s400/Wizard+of+oz_poppies.png"/>
          <p:cNvPicPr>
            <a:picLocks noChangeAspect="1" noChangeArrowheads="1"/>
          </p:cNvPicPr>
          <p:nvPr/>
        </p:nvPicPr>
        <p:blipFill>
          <a:blip r:embed="rId2" cstate="print"/>
          <a:srcRect/>
          <a:stretch>
            <a:fillRect/>
          </a:stretch>
        </p:blipFill>
        <p:spPr bwMode="auto">
          <a:xfrm>
            <a:off x="152400" y="152400"/>
            <a:ext cx="8839200" cy="6553200"/>
          </a:xfrm>
          <a:prstGeom prst="rect">
            <a:avLst/>
          </a:prstGeom>
          <a:noFill/>
          <a:ln>
            <a:solidFill>
              <a:schemeClr val="tx1"/>
            </a:solidFill>
          </a:ln>
        </p:spPr>
      </p:pic>
      <p:sp>
        <p:nvSpPr>
          <p:cNvPr id="3" name="TextBox 2"/>
          <p:cNvSpPr txBox="1"/>
          <p:nvPr/>
        </p:nvSpPr>
        <p:spPr>
          <a:xfrm>
            <a:off x="381000" y="304800"/>
            <a:ext cx="2971800" cy="830997"/>
          </a:xfrm>
          <a:prstGeom prst="rect">
            <a:avLst/>
          </a:prstGeom>
          <a:solidFill>
            <a:schemeClr val="bg1">
              <a:lumMod val="85000"/>
            </a:schemeClr>
          </a:solidFill>
          <a:ln>
            <a:solidFill>
              <a:schemeClr val="tx1"/>
            </a:solidFill>
          </a:ln>
        </p:spPr>
        <p:txBody>
          <a:bodyPr wrap="square" rtlCol="0">
            <a:spAutoFit/>
          </a:bodyPr>
          <a:lstStyle/>
          <a:p>
            <a:pPr algn="ctr"/>
            <a:r>
              <a:rPr lang="en-US" sz="4800" b="1" dirty="0" smtClean="0">
                <a:latin typeface="Footlight MT Light" pitchFamily="18" charset="0"/>
              </a:rPr>
              <a:t>Instead of</a:t>
            </a:r>
            <a:endParaRPr lang="en-US" sz="4800" b="1" dirty="0">
              <a:latin typeface="Footlight MT Light" pitchFamily="18" charset="0"/>
            </a:endParaRPr>
          </a:p>
        </p:txBody>
      </p:sp>
      <p:sp>
        <p:nvSpPr>
          <p:cNvPr id="4" name="TextBox 3"/>
          <p:cNvSpPr txBox="1"/>
          <p:nvPr/>
        </p:nvSpPr>
        <p:spPr>
          <a:xfrm>
            <a:off x="304800" y="1066800"/>
            <a:ext cx="3124200" cy="1569660"/>
          </a:xfrm>
          <a:prstGeom prst="rect">
            <a:avLst/>
          </a:prstGeom>
          <a:solidFill>
            <a:srgbClr val="FFCC00"/>
          </a:solidFill>
          <a:ln>
            <a:solidFill>
              <a:schemeClr val="tx1"/>
            </a:solidFill>
          </a:ln>
        </p:spPr>
        <p:txBody>
          <a:bodyPr wrap="square" rtlCol="0">
            <a:spAutoFit/>
          </a:bodyPr>
          <a:lstStyle/>
          <a:p>
            <a:pPr algn="ctr"/>
            <a:r>
              <a:rPr lang="en-US" sz="9600" b="1" dirty="0" smtClean="0">
                <a:latin typeface="Footlight MT Light" pitchFamily="18" charset="0"/>
              </a:rPr>
              <a:t>sleep</a:t>
            </a:r>
            <a:endParaRPr lang="en-US" sz="9600" b="1" dirty="0">
              <a:latin typeface="Footlight MT Light" pitchFamily="18" charset="0"/>
            </a:endParaRPr>
          </a:p>
        </p:txBody>
      </p:sp>
      <p:grpSp>
        <p:nvGrpSpPr>
          <p:cNvPr id="5" name="Group 9"/>
          <p:cNvGrpSpPr/>
          <p:nvPr/>
        </p:nvGrpSpPr>
        <p:grpSpPr>
          <a:xfrm>
            <a:off x="838200" y="5562600"/>
            <a:ext cx="7924800" cy="1015663"/>
            <a:chOff x="838200" y="5562600"/>
            <a:chExt cx="7924800" cy="1015663"/>
          </a:xfrm>
        </p:grpSpPr>
        <p:sp>
          <p:nvSpPr>
            <p:cNvPr id="6" name="TextBox 5"/>
            <p:cNvSpPr txBox="1"/>
            <p:nvPr/>
          </p:nvSpPr>
          <p:spPr>
            <a:xfrm>
              <a:off x="838200" y="5562600"/>
              <a:ext cx="6324600" cy="1015663"/>
            </a:xfrm>
            <a:prstGeom prst="rect">
              <a:avLst/>
            </a:prstGeom>
            <a:solidFill>
              <a:schemeClr val="bg1">
                <a:lumMod val="85000"/>
              </a:schemeClr>
            </a:solidFill>
            <a:ln>
              <a:solidFill>
                <a:schemeClr val="tx1"/>
              </a:solidFill>
            </a:ln>
          </p:spPr>
          <p:txBody>
            <a:bodyPr wrap="square" rtlCol="0">
              <a:spAutoFit/>
            </a:bodyPr>
            <a:lstStyle/>
            <a:p>
              <a:pPr algn="ctr"/>
              <a:r>
                <a:rPr lang="en-US" sz="6000" b="1" dirty="0" smtClean="0">
                  <a:latin typeface="Footlight MT Light" pitchFamily="18" charset="0"/>
                </a:rPr>
                <a:t>Use these words…</a:t>
              </a:r>
              <a:endParaRPr lang="en-US" sz="6000" b="1" dirty="0">
                <a:latin typeface="Footlight MT Light" pitchFamily="18" charset="0"/>
              </a:endParaRPr>
            </a:p>
          </p:txBody>
        </p:sp>
        <p:sp>
          <p:nvSpPr>
            <p:cNvPr id="7" name="Right Arrow 6"/>
            <p:cNvSpPr/>
            <p:nvPr/>
          </p:nvSpPr>
          <p:spPr>
            <a:xfrm>
              <a:off x="6781800" y="5715000"/>
              <a:ext cx="1981200" cy="533400"/>
            </a:xfrm>
            <a:prstGeom prst="rightArrow">
              <a:avLst/>
            </a:pr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7391400" y="152400"/>
            <a:ext cx="1600200" cy="215444"/>
          </a:xfrm>
          <a:prstGeom prst="rect">
            <a:avLst/>
          </a:prstGeom>
          <a:noFill/>
        </p:spPr>
        <p:txBody>
          <a:bodyPr wrap="square" rtlCol="0">
            <a:spAutoFit/>
          </a:bodyPr>
          <a:lstStyle/>
          <a:p>
            <a:r>
              <a:rPr lang="en-US" sz="800" dirty="0" smtClean="0">
                <a:solidFill>
                  <a:schemeClr val="bg1"/>
                </a:solidFill>
              </a:rPr>
              <a:t>Image taken from Google Images</a:t>
            </a:r>
            <a:endParaRPr lang="en-US" sz="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200400" y="2362200"/>
            <a:ext cx="3962400" cy="1941731"/>
            <a:chOff x="1752600" y="1219200"/>
            <a:chExt cx="3962400" cy="1941731"/>
          </a:xfrm>
        </p:grpSpPr>
        <p:sp>
          <p:nvSpPr>
            <p:cNvPr id="2" name="TextBox 1"/>
            <p:cNvSpPr txBox="1"/>
            <p:nvPr/>
          </p:nvSpPr>
          <p:spPr>
            <a:xfrm>
              <a:off x="1752600" y="1219200"/>
              <a:ext cx="1600200" cy="646331"/>
            </a:xfrm>
            <a:prstGeom prst="rect">
              <a:avLst/>
            </a:prstGeom>
            <a:noFill/>
            <a:ln>
              <a:solidFill>
                <a:schemeClr val="tx1"/>
              </a:solidFill>
            </a:ln>
          </p:spPr>
          <p:txBody>
            <a:bodyPr wrap="square" rtlCol="0">
              <a:spAutoFit/>
            </a:bodyPr>
            <a:lstStyle/>
            <a:p>
              <a:pPr algn="ctr"/>
              <a:r>
                <a:rPr lang="en-US" sz="3600" dirty="0" smtClean="0"/>
                <a:t>peek</a:t>
              </a:r>
              <a:endParaRPr lang="en-US" sz="3600" dirty="0"/>
            </a:p>
          </p:txBody>
        </p:sp>
        <p:sp>
          <p:nvSpPr>
            <p:cNvPr id="3" name="TextBox 2"/>
            <p:cNvSpPr txBox="1"/>
            <p:nvPr/>
          </p:nvSpPr>
          <p:spPr>
            <a:xfrm>
              <a:off x="3352800" y="1219200"/>
              <a:ext cx="1600200" cy="646331"/>
            </a:xfrm>
            <a:prstGeom prst="rect">
              <a:avLst/>
            </a:prstGeom>
            <a:noFill/>
            <a:ln>
              <a:solidFill>
                <a:schemeClr val="tx1"/>
              </a:solidFill>
            </a:ln>
          </p:spPr>
          <p:txBody>
            <a:bodyPr wrap="square" rtlCol="0">
              <a:spAutoFit/>
            </a:bodyPr>
            <a:lstStyle/>
            <a:p>
              <a:pPr algn="ctr"/>
              <a:r>
                <a:rPr lang="en-US" sz="3600" dirty="0" smtClean="0"/>
                <a:t>stare</a:t>
              </a:r>
              <a:endParaRPr lang="en-US" sz="3600" dirty="0"/>
            </a:p>
          </p:txBody>
        </p:sp>
        <p:sp>
          <p:nvSpPr>
            <p:cNvPr id="4" name="TextBox 3"/>
            <p:cNvSpPr txBox="1"/>
            <p:nvPr/>
          </p:nvSpPr>
          <p:spPr>
            <a:xfrm>
              <a:off x="2514600" y="1828800"/>
              <a:ext cx="1600200" cy="646331"/>
            </a:xfrm>
            <a:prstGeom prst="rect">
              <a:avLst/>
            </a:prstGeom>
            <a:noFill/>
            <a:ln>
              <a:solidFill>
                <a:schemeClr val="tx1"/>
              </a:solidFill>
            </a:ln>
          </p:spPr>
          <p:txBody>
            <a:bodyPr wrap="square" rtlCol="0">
              <a:spAutoFit/>
            </a:bodyPr>
            <a:lstStyle/>
            <a:p>
              <a:pPr algn="ctr"/>
              <a:r>
                <a:rPr lang="en-US" sz="3600" dirty="0" smtClean="0"/>
                <a:t>glance</a:t>
              </a:r>
              <a:endParaRPr lang="en-US" sz="3600" dirty="0"/>
            </a:p>
          </p:txBody>
        </p:sp>
        <p:sp>
          <p:nvSpPr>
            <p:cNvPr id="5" name="TextBox 4"/>
            <p:cNvSpPr txBox="1"/>
            <p:nvPr/>
          </p:nvSpPr>
          <p:spPr>
            <a:xfrm>
              <a:off x="4114800" y="1828800"/>
              <a:ext cx="1600200" cy="646331"/>
            </a:xfrm>
            <a:prstGeom prst="rect">
              <a:avLst/>
            </a:prstGeom>
            <a:noFill/>
            <a:ln>
              <a:solidFill>
                <a:schemeClr val="tx1"/>
              </a:solidFill>
            </a:ln>
          </p:spPr>
          <p:txBody>
            <a:bodyPr wrap="square" rtlCol="0">
              <a:spAutoFit/>
            </a:bodyPr>
            <a:lstStyle/>
            <a:p>
              <a:pPr algn="ctr"/>
              <a:r>
                <a:rPr lang="en-US" sz="3600" dirty="0" smtClean="0"/>
                <a:t>glare</a:t>
              </a:r>
              <a:endParaRPr lang="en-US" sz="3600" dirty="0"/>
            </a:p>
          </p:txBody>
        </p:sp>
        <p:sp>
          <p:nvSpPr>
            <p:cNvPr id="6" name="TextBox 5"/>
            <p:cNvSpPr txBox="1"/>
            <p:nvPr/>
          </p:nvSpPr>
          <p:spPr>
            <a:xfrm>
              <a:off x="3429000" y="2514600"/>
              <a:ext cx="1600200" cy="646331"/>
            </a:xfrm>
            <a:prstGeom prst="rect">
              <a:avLst/>
            </a:prstGeom>
            <a:noFill/>
            <a:ln>
              <a:solidFill>
                <a:schemeClr val="tx1"/>
              </a:solidFill>
            </a:ln>
          </p:spPr>
          <p:txBody>
            <a:bodyPr wrap="square" rtlCol="0">
              <a:spAutoFit/>
            </a:bodyPr>
            <a:lstStyle/>
            <a:p>
              <a:pPr algn="ctr"/>
              <a:r>
                <a:rPr lang="en-US" sz="3600" dirty="0" smtClean="0"/>
                <a:t>gaze</a:t>
              </a:r>
              <a:endParaRPr lang="en-US" sz="3600" dirty="0"/>
            </a:p>
          </p:txBody>
        </p:sp>
        <p:sp>
          <p:nvSpPr>
            <p:cNvPr id="7" name="TextBox 6"/>
            <p:cNvSpPr txBox="1"/>
            <p:nvPr/>
          </p:nvSpPr>
          <p:spPr>
            <a:xfrm>
              <a:off x="1828800" y="2514600"/>
              <a:ext cx="1600200" cy="646331"/>
            </a:xfrm>
            <a:prstGeom prst="rect">
              <a:avLst/>
            </a:prstGeom>
            <a:noFill/>
            <a:ln>
              <a:solidFill>
                <a:schemeClr val="tx1"/>
              </a:solidFill>
            </a:ln>
          </p:spPr>
          <p:txBody>
            <a:bodyPr wrap="square" rtlCol="0">
              <a:spAutoFit/>
            </a:bodyPr>
            <a:lstStyle/>
            <a:p>
              <a:pPr algn="ctr"/>
              <a:r>
                <a:rPr lang="en-US" sz="3600" dirty="0" smtClean="0"/>
                <a:t>scowl</a:t>
              </a:r>
              <a:endParaRPr lang="en-US" sz="3600" dirty="0"/>
            </a:p>
          </p:txBody>
        </p:sp>
      </p:grpSp>
      <p:sp>
        <p:nvSpPr>
          <p:cNvPr id="9" name="TextBox 8"/>
          <p:cNvSpPr txBox="1"/>
          <p:nvPr/>
        </p:nvSpPr>
        <p:spPr>
          <a:xfrm>
            <a:off x="1219200" y="457200"/>
            <a:ext cx="6324600" cy="1200329"/>
          </a:xfrm>
          <a:prstGeom prst="rect">
            <a:avLst/>
          </a:prstGeom>
          <a:noFill/>
        </p:spPr>
        <p:txBody>
          <a:bodyPr wrap="square" rtlCol="0">
            <a:spAutoFit/>
          </a:bodyPr>
          <a:lstStyle/>
          <a:p>
            <a:r>
              <a:rPr lang="en-US" dirty="0" smtClean="0"/>
              <a:t>Students will help generate words to replace the generic words on each slide below.  Teacher will write them on yellow rectangles and then display to the right of each slide below to form a yellow brick road of words.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www.theblaze.com/wp-content/uploads/2011/11/Dorothy-Wizard-of-Oz.jpg"/>
          <p:cNvPicPr>
            <a:picLocks noChangeAspect="1" noChangeArrowheads="1"/>
          </p:cNvPicPr>
          <p:nvPr/>
        </p:nvPicPr>
        <p:blipFill>
          <a:blip r:embed="rId2" cstate="print"/>
          <a:srcRect/>
          <a:stretch>
            <a:fillRect/>
          </a:stretch>
        </p:blipFill>
        <p:spPr bwMode="auto">
          <a:xfrm>
            <a:off x="152400" y="152400"/>
            <a:ext cx="8839200" cy="6567444"/>
          </a:xfrm>
          <a:prstGeom prst="rect">
            <a:avLst/>
          </a:prstGeom>
          <a:noFill/>
          <a:ln>
            <a:solidFill>
              <a:schemeClr val="tx1"/>
            </a:solidFill>
          </a:ln>
        </p:spPr>
      </p:pic>
      <p:sp>
        <p:nvSpPr>
          <p:cNvPr id="7" name="TextBox 6"/>
          <p:cNvSpPr txBox="1"/>
          <p:nvPr/>
        </p:nvSpPr>
        <p:spPr>
          <a:xfrm>
            <a:off x="304800" y="304800"/>
            <a:ext cx="2971800" cy="830997"/>
          </a:xfrm>
          <a:prstGeom prst="rect">
            <a:avLst/>
          </a:prstGeom>
          <a:solidFill>
            <a:schemeClr val="bg1">
              <a:lumMod val="85000"/>
            </a:schemeClr>
          </a:solidFill>
          <a:ln>
            <a:solidFill>
              <a:schemeClr val="tx1"/>
            </a:solidFill>
          </a:ln>
        </p:spPr>
        <p:txBody>
          <a:bodyPr wrap="square" rtlCol="0">
            <a:spAutoFit/>
          </a:bodyPr>
          <a:lstStyle/>
          <a:p>
            <a:pPr algn="ctr"/>
            <a:r>
              <a:rPr lang="en-US" sz="4800" b="1" dirty="0" smtClean="0">
                <a:latin typeface="Footlight MT Light" pitchFamily="18" charset="0"/>
              </a:rPr>
              <a:t>Instead of</a:t>
            </a:r>
            <a:endParaRPr lang="en-US" sz="4800" b="1" dirty="0">
              <a:latin typeface="Footlight MT Light" pitchFamily="18" charset="0"/>
            </a:endParaRPr>
          </a:p>
        </p:txBody>
      </p:sp>
      <p:sp>
        <p:nvSpPr>
          <p:cNvPr id="8" name="TextBox 7"/>
          <p:cNvSpPr txBox="1"/>
          <p:nvPr/>
        </p:nvSpPr>
        <p:spPr>
          <a:xfrm>
            <a:off x="457200" y="1066800"/>
            <a:ext cx="2667000" cy="1569660"/>
          </a:xfrm>
          <a:prstGeom prst="rect">
            <a:avLst/>
          </a:prstGeom>
          <a:solidFill>
            <a:srgbClr val="FFCC00"/>
          </a:solidFill>
          <a:ln>
            <a:solidFill>
              <a:schemeClr val="tx1"/>
            </a:solidFill>
          </a:ln>
        </p:spPr>
        <p:txBody>
          <a:bodyPr wrap="square" rtlCol="0">
            <a:spAutoFit/>
          </a:bodyPr>
          <a:lstStyle/>
          <a:p>
            <a:pPr algn="ctr"/>
            <a:r>
              <a:rPr lang="en-US" sz="9600" b="1" dirty="0">
                <a:latin typeface="Footlight MT Light" pitchFamily="18" charset="0"/>
              </a:rPr>
              <a:t>l</a:t>
            </a:r>
            <a:r>
              <a:rPr lang="en-US" sz="9600" b="1" dirty="0" smtClean="0">
                <a:latin typeface="Footlight MT Light" pitchFamily="18" charset="0"/>
              </a:rPr>
              <a:t>ook</a:t>
            </a:r>
            <a:endParaRPr lang="en-US" sz="9600" b="1" dirty="0">
              <a:latin typeface="Footlight MT Light" pitchFamily="18" charset="0"/>
            </a:endParaRPr>
          </a:p>
        </p:txBody>
      </p:sp>
      <p:grpSp>
        <p:nvGrpSpPr>
          <p:cNvPr id="12" name="Group 11"/>
          <p:cNvGrpSpPr/>
          <p:nvPr/>
        </p:nvGrpSpPr>
        <p:grpSpPr>
          <a:xfrm>
            <a:off x="838200" y="5562600"/>
            <a:ext cx="7924800" cy="1015663"/>
            <a:chOff x="838200" y="5562600"/>
            <a:chExt cx="7924800" cy="1015663"/>
          </a:xfrm>
        </p:grpSpPr>
        <p:sp>
          <p:nvSpPr>
            <p:cNvPr id="9" name="TextBox 8"/>
            <p:cNvSpPr txBox="1"/>
            <p:nvPr/>
          </p:nvSpPr>
          <p:spPr>
            <a:xfrm>
              <a:off x="838200" y="5562600"/>
              <a:ext cx="6324600" cy="1015663"/>
            </a:xfrm>
            <a:prstGeom prst="rect">
              <a:avLst/>
            </a:prstGeom>
            <a:solidFill>
              <a:schemeClr val="bg1">
                <a:lumMod val="85000"/>
              </a:schemeClr>
            </a:solidFill>
            <a:ln>
              <a:solidFill>
                <a:schemeClr val="tx1"/>
              </a:solidFill>
            </a:ln>
          </p:spPr>
          <p:txBody>
            <a:bodyPr wrap="square" rtlCol="0">
              <a:spAutoFit/>
            </a:bodyPr>
            <a:lstStyle/>
            <a:p>
              <a:pPr algn="ctr"/>
              <a:r>
                <a:rPr lang="en-US" sz="6000" b="1" dirty="0" smtClean="0">
                  <a:latin typeface="Footlight MT Light" pitchFamily="18" charset="0"/>
                </a:rPr>
                <a:t>Use these words…</a:t>
              </a:r>
              <a:endParaRPr lang="en-US" sz="6000" b="1" dirty="0">
                <a:latin typeface="Footlight MT Light" pitchFamily="18" charset="0"/>
              </a:endParaRPr>
            </a:p>
          </p:txBody>
        </p:sp>
        <p:sp>
          <p:nvSpPr>
            <p:cNvPr id="10" name="Right Arrow 9"/>
            <p:cNvSpPr/>
            <p:nvPr/>
          </p:nvSpPr>
          <p:spPr>
            <a:xfrm>
              <a:off x="6781800" y="5715000"/>
              <a:ext cx="1981200" cy="533400"/>
            </a:xfrm>
            <a:prstGeom prst="rightArrow">
              <a:avLst/>
            </a:pr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Box 10"/>
          <p:cNvSpPr txBox="1"/>
          <p:nvPr/>
        </p:nvSpPr>
        <p:spPr>
          <a:xfrm>
            <a:off x="7391400" y="152400"/>
            <a:ext cx="1600200" cy="215444"/>
          </a:xfrm>
          <a:prstGeom prst="rect">
            <a:avLst/>
          </a:prstGeom>
          <a:noFill/>
        </p:spPr>
        <p:txBody>
          <a:bodyPr wrap="square" rtlCol="0">
            <a:spAutoFit/>
          </a:bodyPr>
          <a:lstStyle/>
          <a:p>
            <a:r>
              <a:rPr lang="en-US" sz="800" dirty="0" smtClean="0">
                <a:solidFill>
                  <a:schemeClr val="bg1"/>
                </a:solidFill>
              </a:rPr>
              <a:t>Image taken from Google Images</a:t>
            </a:r>
            <a:endParaRPr lang="en-US" sz="8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6" name="Picture 6" descr="http://www.starstore.com/acatalog/wizard-of-oz-fp2024.jpg"/>
          <p:cNvPicPr>
            <a:picLocks noChangeAspect="1" noChangeArrowheads="1"/>
          </p:cNvPicPr>
          <p:nvPr/>
        </p:nvPicPr>
        <p:blipFill>
          <a:blip r:embed="rId2" cstate="print"/>
          <a:srcRect t="46086" b="1920"/>
          <a:stretch>
            <a:fillRect/>
          </a:stretch>
        </p:blipFill>
        <p:spPr bwMode="auto">
          <a:xfrm>
            <a:off x="2438400" y="838200"/>
            <a:ext cx="6493633" cy="5105399"/>
          </a:xfrm>
          <a:prstGeom prst="rect">
            <a:avLst/>
          </a:prstGeom>
          <a:noFill/>
          <a:ln>
            <a:solidFill>
              <a:schemeClr val="tx1"/>
            </a:solidFill>
          </a:ln>
        </p:spPr>
      </p:pic>
      <p:grpSp>
        <p:nvGrpSpPr>
          <p:cNvPr id="16" name="Group 15"/>
          <p:cNvGrpSpPr/>
          <p:nvPr/>
        </p:nvGrpSpPr>
        <p:grpSpPr>
          <a:xfrm>
            <a:off x="838200" y="5562600"/>
            <a:ext cx="7924800" cy="1015663"/>
            <a:chOff x="838200" y="5562600"/>
            <a:chExt cx="7924800" cy="1015663"/>
          </a:xfrm>
        </p:grpSpPr>
        <p:sp>
          <p:nvSpPr>
            <p:cNvPr id="17" name="TextBox 16"/>
            <p:cNvSpPr txBox="1"/>
            <p:nvPr/>
          </p:nvSpPr>
          <p:spPr>
            <a:xfrm>
              <a:off x="838200" y="5562600"/>
              <a:ext cx="6324600" cy="1015663"/>
            </a:xfrm>
            <a:prstGeom prst="rect">
              <a:avLst/>
            </a:prstGeom>
            <a:solidFill>
              <a:schemeClr val="bg1">
                <a:lumMod val="85000"/>
              </a:schemeClr>
            </a:solidFill>
            <a:ln>
              <a:solidFill>
                <a:schemeClr val="tx1"/>
              </a:solidFill>
            </a:ln>
          </p:spPr>
          <p:txBody>
            <a:bodyPr wrap="square" rtlCol="0">
              <a:spAutoFit/>
            </a:bodyPr>
            <a:lstStyle/>
            <a:p>
              <a:pPr algn="ctr"/>
              <a:r>
                <a:rPr lang="en-US" sz="6000" b="1" dirty="0" smtClean="0">
                  <a:latin typeface="Footlight MT Light" pitchFamily="18" charset="0"/>
                </a:rPr>
                <a:t>Use these words…</a:t>
              </a:r>
              <a:endParaRPr lang="en-US" sz="6000" b="1" dirty="0">
                <a:latin typeface="Footlight MT Light" pitchFamily="18" charset="0"/>
              </a:endParaRPr>
            </a:p>
          </p:txBody>
        </p:sp>
        <p:sp>
          <p:nvSpPr>
            <p:cNvPr id="18" name="Right Arrow 17"/>
            <p:cNvSpPr/>
            <p:nvPr/>
          </p:nvSpPr>
          <p:spPr>
            <a:xfrm>
              <a:off x="6781800" y="5715000"/>
              <a:ext cx="1981200" cy="533400"/>
            </a:xfrm>
            <a:prstGeom prst="rightArrow">
              <a:avLst/>
            </a:pr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p:cNvSpPr txBox="1"/>
          <p:nvPr/>
        </p:nvSpPr>
        <p:spPr>
          <a:xfrm>
            <a:off x="304800" y="304800"/>
            <a:ext cx="2971800" cy="830997"/>
          </a:xfrm>
          <a:prstGeom prst="rect">
            <a:avLst/>
          </a:prstGeom>
          <a:solidFill>
            <a:schemeClr val="bg1">
              <a:lumMod val="85000"/>
            </a:schemeClr>
          </a:solidFill>
          <a:ln>
            <a:solidFill>
              <a:schemeClr val="tx1"/>
            </a:solidFill>
          </a:ln>
        </p:spPr>
        <p:txBody>
          <a:bodyPr wrap="square" rtlCol="0">
            <a:spAutoFit/>
          </a:bodyPr>
          <a:lstStyle/>
          <a:p>
            <a:pPr algn="ctr"/>
            <a:r>
              <a:rPr lang="en-US" sz="4800" b="1" dirty="0" smtClean="0">
                <a:latin typeface="Footlight MT Light" pitchFamily="18" charset="0"/>
              </a:rPr>
              <a:t>Instead of</a:t>
            </a:r>
            <a:endParaRPr lang="en-US" sz="4800" b="1" dirty="0">
              <a:latin typeface="Footlight MT Light" pitchFamily="18" charset="0"/>
            </a:endParaRPr>
          </a:p>
        </p:txBody>
      </p:sp>
      <p:sp>
        <p:nvSpPr>
          <p:cNvPr id="20" name="TextBox 19"/>
          <p:cNvSpPr txBox="1"/>
          <p:nvPr/>
        </p:nvSpPr>
        <p:spPr>
          <a:xfrm>
            <a:off x="457200" y="1066800"/>
            <a:ext cx="2667000" cy="1569660"/>
          </a:xfrm>
          <a:prstGeom prst="rect">
            <a:avLst/>
          </a:prstGeom>
          <a:solidFill>
            <a:srgbClr val="FFCC00"/>
          </a:solidFill>
          <a:ln>
            <a:solidFill>
              <a:schemeClr val="tx1"/>
            </a:solidFill>
          </a:ln>
        </p:spPr>
        <p:txBody>
          <a:bodyPr wrap="square" rtlCol="0">
            <a:spAutoFit/>
          </a:bodyPr>
          <a:lstStyle/>
          <a:p>
            <a:pPr algn="ctr"/>
            <a:r>
              <a:rPr lang="en-US" sz="9600" b="1" dirty="0" smtClean="0">
                <a:latin typeface="Footlight MT Light" pitchFamily="18" charset="0"/>
              </a:rPr>
              <a:t>walk</a:t>
            </a:r>
            <a:endParaRPr lang="en-US" sz="9600" b="1" dirty="0">
              <a:latin typeface="Footlight MT Light" pitchFamily="18" charset="0"/>
            </a:endParaRPr>
          </a:p>
        </p:txBody>
      </p:sp>
      <p:sp>
        <p:nvSpPr>
          <p:cNvPr id="8" name="TextBox 7"/>
          <p:cNvSpPr txBox="1"/>
          <p:nvPr/>
        </p:nvSpPr>
        <p:spPr>
          <a:xfrm>
            <a:off x="7391400" y="152400"/>
            <a:ext cx="1600200" cy="215444"/>
          </a:xfrm>
          <a:prstGeom prst="rect">
            <a:avLst/>
          </a:prstGeom>
          <a:noFill/>
        </p:spPr>
        <p:txBody>
          <a:bodyPr wrap="square" rtlCol="0">
            <a:spAutoFit/>
          </a:bodyPr>
          <a:lstStyle/>
          <a:p>
            <a:r>
              <a:rPr lang="en-US" sz="800" dirty="0" smtClean="0">
                <a:solidFill>
                  <a:schemeClr val="bg1">
                    <a:lumMod val="50000"/>
                  </a:schemeClr>
                </a:solidFill>
              </a:rPr>
              <a:t>Image taken from Google Images</a:t>
            </a:r>
            <a:endParaRPr lang="en-US" sz="8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collider.com/wp-content/image-base/Movies/W/Wizard_of_Oz/movie_images/The%20Wizard%20of%20Oz%20movie%20image%20(11).jpg"/>
          <p:cNvPicPr>
            <a:picLocks noChangeAspect="1" noChangeArrowheads="1"/>
          </p:cNvPicPr>
          <p:nvPr/>
        </p:nvPicPr>
        <p:blipFill>
          <a:blip r:embed="rId2" cstate="print"/>
          <a:srcRect/>
          <a:stretch>
            <a:fillRect/>
          </a:stretch>
        </p:blipFill>
        <p:spPr bwMode="auto">
          <a:xfrm>
            <a:off x="152400" y="152400"/>
            <a:ext cx="8872601" cy="6553200"/>
          </a:xfrm>
          <a:prstGeom prst="rect">
            <a:avLst/>
          </a:prstGeom>
          <a:noFill/>
          <a:ln>
            <a:solidFill>
              <a:schemeClr val="tx1"/>
            </a:solidFill>
          </a:ln>
        </p:spPr>
      </p:pic>
      <p:grpSp>
        <p:nvGrpSpPr>
          <p:cNvPr id="11" name="Group 10"/>
          <p:cNvGrpSpPr/>
          <p:nvPr/>
        </p:nvGrpSpPr>
        <p:grpSpPr>
          <a:xfrm>
            <a:off x="838200" y="5562600"/>
            <a:ext cx="7924800" cy="1015663"/>
            <a:chOff x="838200" y="5562600"/>
            <a:chExt cx="7924800" cy="1015663"/>
          </a:xfrm>
        </p:grpSpPr>
        <p:sp>
          <p:nvSpPr>
            <p:cNvPr id="12" name="TextBox 11"/>
            <p:cNvSpPr txBox="1"/>
            <p:nvPr/>
          </p:nvSpPr>
          <p:spPr>
            <a:xfrm>
              <a:off x="838200" y="5562600"/>
              <a:ext cx="6324600" cy="1015663"/>
            </a:xfrm>
            <a:prstGeom prst="rect">
              <a:avLst/>
            </a:prstGeom>
            <a:solidFill>
              <a:schemeClr val="bg1">
                <a:lumMod val="85000"/>
              </a:schemeClr>
            </a:solidFill>
            <a:ln>
              <a:solidFill>
                <a:schemeClr val="tx1"/>
              </a:solidFill>
            </a:ln>
          </p:spPr>
          <p:txBody>
            <a:bodyPr wrap="square" rtlCol="0">
              <a:spAutoFit/>
            </a:bodyPr>
            <a:lstStyle/>
            <a:p>
              <a:pPr algn="ctr"/>
              <a:r>
                <a:rPr lang="en-US" sz="6000" b="1" dirty="0" smtClean="0">
                  <a:latin typeface="Footlight MT Light" pitchFamily="18" charset="0"/>
                </a:rPr>
                <a:t>Use these words…</a:t>
              </a:r>
              <a:endParaRPr lang="en-US" sz="6000" b="1" dirty="0">
                <a:latin typeface="Footlight MT Light" pitchFamily="18" charset="0"/>
              </a:endParaRPr>
            </a:p>
          </p:txBody>
        </p:sp>
        <p:sp>
          <p:nvSpPr>
            <p:cNvPr id="13" name="Right Arrow 12"/>
            <p:cNvSpPr/>
            <p:nvPr/>
          </p:nvSpPr>
          <p:spPr>
            <a:xfrm>
              <a:off x="6781800" y="5715000"/>
              <a:ext cx="1981200" cy="533400"/>
            </a:xfrm>
            <a:prstGeom prst="rightArrow">
              <a:avLst/>
            </a:pr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extBox 13"/>
          <p:cNvSpPr txBox="1"/>
          <p:nvPr/>
        </p:nvSpPr>
        <p:spPr>
          <a:xfrm>
            <a:off x="304800" y="304800"/>
            <a:ext cx="2971800" cy="830997"/>
          </a:xfrm>
          <a:prstGeom prst="rect">
            <a:avLst/>
          </a:prstGeom>
          <a:solidFill>
            <a:schemeClr val="bg1">
              <a:lumMod val="85000"/>
            </a:schemeClr>
          </a:solidFill>
          <a:ln>
            <a:solidFill>
              <a:schemeClr val="tx1"/>
            </a:solidFill>
          </a:ln>
        </p:spPr>
        <p:txBody>
          <a:bodyPr wrap="square" rtlCol="0">
            <a:spAutoFit/>
          </a:bodyPr>
          <a:lstStyle/>
          <a:p>
            <a:pPr algn="ctr"/>
            <a:r>
              <a:rPr lang="en-US" sz="4800" b="1" dirty="0" smtClean="0">
                <a:latin typeface="Footlight MT Light" pitchFamily="18" charset="0"/>
              </a:rPr>
              <a:t>Instead of</a:t>
            </a:r>
            <a:endParaRPr lang="en-US" sz="4800" b="1" dirty="0">
              <a:latin typeface="Footlight MT Light" pitchFamily="18" charset="0"/>
            </a:endParaRPr>
          </a:p>
        </p:txBody>
      </p:sp>
      <p:sp>
        <p:nvSpPr>
          <p:cNvPr id="15" name="TextBox 14"/>
          <p:cNvSpPr txBox="1"/>
          <p:nvPr/>
        </p:nvSpPr>
        <p:spPr>
          <a:xfrm>
            <a:off x="457200" y="1066800"/>
            <a:ext cx="2667000" cy="1569660"/>
          </a:xfrm>
          <a:prstGeom prst="rect">
            <a:avLst/>
          </a:prstGeom>
          <a:solidFill>
            <a:srgbClr val="FFCC00"/>
          </a:solidFill>
          <a:ln>
            <a:solidFill>
              <a:schemeClr val="tx1"/>
            </a:solidFill>
          </a:ln>
        </p:spPr>
        <p:txBody>
          <a:bodyPr wrap="square" rtlCol="0">
            <a:spAutoFit/>
          </a:bodyPr>
          <a:lstStyle/>
          <a:p>
            <a:pPr algn="ctr"/>
            <a:r>
              <a:rPr lang="en-US" sz="9600" b="1" dirty="0" smtClean="0">
                <a:latin typeface="Footlight MT Light" pitchFamily="18" charset="0"/>
              </a:rPr>
              <a:t>said</a:t>
            </a:r>
            <a:endParaRPr lang="en-US" sz="9600" b="1" dirty="0">
              <a:latin typeface="Footlight MT Light" pitchFamily="18" charset="0"/>
            </a:endParaRPr>
          </a:p>
        </p:txBody>
      </p:sp>
      <p:sp>
        <p:nvSpPr>
          <p:cNvPr id="8" name="TextBox 7"/>
          <p:cNvSpPr txBox="1"/>
          <p:nvPr/>
        </p:nvSpPr>
        <p:spPr>
          <a:xfrm>
            <a:off x="7391400" y="152400"/>
            <a:ext cx="1600200" cy="215444"/>
          </a:xfrm>
          <a:prstGeom prst="rect">
            <a:avLst/>
          </a:prstGeom>
          <a:noFill/>
        </p:spPr>
        <p:txBody>
          <a:bodyPr wrap="square" rtlCol="0">
            <a:spAutoFit/>
          </a:bodyPr>
          <a:lstStyle/>
          <a:p>
            <a:r>
              <a:rPr lang="en-US" sz="800" dirty="0" smtClean="0">
                <a:solidFill>
                  <a:schemeClr val="bg1"/>
                </a:solidFill>
              </a:rPr>
              <a:t>Image taken from Google Images</a:t>
            </a:r>
            <a:endParaRPr lang="en-US" sz="8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blog.mysanantonio.com/anthonycobbs/files/legacy/The-cowardly-lion-the-wizard-of-oz-4109278-550-412.jpg"/>
          <p:cNvPicPr>
            <a:picLocks noChangeAspect="1" noChangeArrowheads="1"/>
          </p:cNvPicPr>
          <p:nvPr/>
        </p:nvPicPr>
        <p:blipFill>
          <a:blip r:embed="rId2" cstate="print"/>
          <a:srcRect/>
          <a:stretch>
            <a:fillRect/>
          </a:stretch>
        </p:blipFill>
        <p:spPr bwMode="auto">
          <a:xfrm>
            <a:off x="152400" y="152400"/>
            <a:ext cx="8824402" cy="6553200"/>
          </a:xfrm>
          <a:prstGeom prst="rect">
            <a:avLst/>
          </a:prstGeom>
          <a:noFill/>
          <a:ln>
            <a:solidFill>
              <a:schemeClr val="tx1"/>
            </a:solidFill>
          </a:ln>
        </p:spPr>
      </p:pic>
      <p:sp>
        <p:nvSpPr>
          <p:cNvPr id="11" name="TextBox 10"/>
          <p:cNvSpPr txBox="1"/>
          <p:nvPr/>
        </p:nvSpPr>
        <p:spPr>
          <a:xfrm>
            <a:off x="304800" y="304800"/>
            <a:ext cx="2971800" cy="830997"/>
          </a:xfrm>
          <a:prstGeom prst="rect">
            <a:avLst/>
          </a:prstGeom>
          <a:solidFill>
            <a:schemeClr val="bg1">
              <a:lumMod val="85000"/>
            </a:schemeClr>
          </a:solidFill>
          <a:ln>
            <a:solidFill>
              <a:schemeClr val="tx1"/>
            </a:solidFill>
          </a:ln>
        </p:spPr>
        <p:txBody>
          <a:bodyPr wrap="square" rtlCol="0">
            <a:spAutoFit/>
          </a:bodyPr>
          <a:lstStyle/>
          <a:p>
            <a:pPr algn="ctr"/>
            <a:r>
              <a:rPr lang="en-US" sz="4800" b="1" dirty="0" smtClean="0">
                <a:latin typeface="Footlight MT Light" pitchFamily="18" charset="0"/>
              </a:rPr>
              <a:t>Instead of</a:t>
            </a:r>
            <a:endParaRPr lang="en-US" sz="4800" b="1" dirty="0">
              <a:latin typeface="Footlight MT Light" pitchFamily="18" charset="0"/>
            </a:endParaRPr>
          </a:p>
        </p:txBody>
      </p:sp>
      <p:sp>
        <p:nvSpPr>
          <p:cNvPr id="16" name="TextBox 15"/>
          <p:cNvSpPr txBox="1"/>
          <p:nvPr/>
        </p:nvSpPr>
        <p:spPr>
          <a:xfrm>
            <a:off x="457200" y="1066800"/>
            <a:ext cx="2590800" cy="1569660"/>
          </a:xfrm>
          <a:prstGeom prst="rect">
            <a:avLst/>
          </a:prstGeom>
          <a:solidFill>
            <a:srgbClr val="FFCC00"/>
          </a:solidFill>
          <a:ln>
            <a:solidFill>
              <a:schemeClr val="tx1"/>
            </a:solidFill>
          </a:ln>
        </p:spPr>
        <p:txBody>
          <a:bodyPr wrap="square" rtlCol="0">
            <a:spAutoFit/>
          </a:bodyPr>
          <a:lstStyle/>
          <a:p>
            <a:pPr algn="ctr"/>
            <a:r>
              <a:rPr lang="en-US" sz="9600" b="1" dirty="0" smtClean="0">
                <a:latin typeface="Footlight MT Light" pitchFamily="18" charset="0"/>
              </a:rPr>
              <a:t>mad</a:t>
            </a:r>
            <a:endParaRPr lang="en-US" sz="9600" b="1" dirty="0">
              <a:latin typeface="Footlight MT Light" pitchFamily="18" charset="0"/>
            </a:endParaRPr>
          </a:p>
        </p:txBody>
      </p:sp>
      <p:grpSp>
        <p:nvGrpSpPr>
          <p:cNvPr id="17" name="Group 16"/>
          <p:cNvGrpSpPr/>
          <p:nvPr/>
        </p:nvGrpSpPr>
        <p:grpSpPr>
          <a:xfrm>
            <a:off x="838200" y="5562600"/>
            <a:ext cx="7924800" cy="1015663"/>
            <a:chOff x="838200" y="5562600"/>
            <a:chExt cx="7924800" cy="1015663"/>
          </a:xfrm>
        </p:grpSpPr>
        <p:sp>
          <p:nvSpPr>
            <p:cNvPr id="18" name="TextBox 17"/>
            <p:cNvSpPr txBox="1"/>
            <p:nvPr/>
          </p:nvSpPr>
          <p:spPr>
            <a:xfrm>
              <a:off x="838200" y="5562600"/>
              <a:ext cx="6324600" cy="1015663"/>
            </a:xfrm>
            <a:prstGeom prst="rect">
              <a:avLst/>
            </a:prstGeom>
            <a:solidFill>
              <a:schemeClr val="bg1">
                <a:lumMod val="85000"/>
              </a:schemeClr>
            </a:solidFill>
            <a:ln>
              <a:solidFill>
                <a:schemeClr val="tx1"/>
              </a:solidFill>
            </a:ln>
          </p:spPr>
          <p:txBody>
            <a:bodyPr wrap="square" rtlCol="0">
              <a:spAutoFit/>
            </a:bodyPr>
            <a:lstStyle/>
            <a:p>
              <a:pPr algn="ctr"/>
              <a:r>
                <a:rPr lang="en-US" sz="6000" b="1" dirty="0" smtClean="0">
                  <a:latin typeface="Footlight MT Light" pitchFamily="18" charset="0"/>
                </a:rPr>
                <a:t>Use these words…</a:t>
              </a:r>
              <a:endParaRPr lang="en-US" sz="6000" b="1" dirty="0">
                <a:latin typeface="Footlight MT Light" pitchFamily="18" charset="0"/>
              </a:endParaRPr>
            </a:p>
          </p:txBody>
        </p:sp>
        <p:sp>
          <p:nvSpPr>
            <p:cNvPr id="19" name="Right Arrow 18"/>
            <p:cNvSpPr/>
            <p:nvPr/>
          </p:nvSpPr>
          <p:spPr>
            <a:xfrm>
              <a:off x="6781800" y="5715000"/>
              <a:ext cx="1981200" cy="533400"/>
            </a:xfrm>
            <a:prstGeom prst="rightArrow">
              <a:avLst/>
            </a:pr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7391400" y="152400"/>
            <a:ext cx="1600200" cy="215444"/>
          </a:xfrm>
          <a:prstGeom prst="rect">
            <a:avLst/>
          </a:prstGeom>
          <a:noFill/>
        </p:spPr>
        <p:txBody>
          <a:bodyPr wrap="square" rtlCol="0">
            <a:spAutoFit/>
          </a:bodyPr>
          <a:lstStyle/>
          <a:p>
            <a:r>
              <a:rPr lang="en-US" sz="800" dirty="0" smtClean="0">
                <a:solidFill>
                  <a:schemeClr val="bg1"/>
                </a:solidFill>
              </a:rPr>
              <a:t>Image taken from Google Images</a:t>
            </a:r>
            <a:endParaRPr lang="en-US" sz="8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ages2.fanpop.com/images/photos/6300000/Scarecrow-Dorothy-And-The-Lion-the-wizard-of-oz-6376568-720-480.jpg"/>
          <p:cNvPicPr>
            <a:picLocks noChangeAspect="1" noChangeArrowheads="1"/>
          </p:cNvPicPr>
          <p:nvPr/>
        </p:nvPicPr>
        <p:blipFill>
          <a:blip r:embed="rId2" cstate="print"/>
          <a:srcRect/>
          <a:stretch>
            <a:fillRect/>
          </a:stretch>
        </p:blipFill>
        <p:spPr bwMode="auto">
          <a:xfrm>
            <a:off x="685800" y="1066800"/>
            <a:ext cx="7924800" cy="5283201"/>
          </a:xfrm>
          <a:prstGeom prst="rect">
            <a:avLst/>
          </a:prstGeom>
          <a:noFill/>
          <a:ln>
            <a:solidFill>
              <a:schemeClr val="tx1"/>
            </a:solidFill>
          </a:ln>
        </p:spPr>
      </p:pic>
      <p:sp>
        <p:nvSpPr>
          <p:cNvPr id="3" name="TextBox 2"/>
          <p:cNvSpPr txBox="1"/>
          <p:nvPr/>
        </p:nvSpPr>
        <p:spPr>
          <a:xfrm>
            <a:off x="152400" y="457200"/>
            <a:ext cx="2971800" cy="830997"/>
          </a:xfrm>
          <a:prstGeom prst="rect">
            <a:avLst/>
          </a:prstGeom>
          <a:solidFill>
            <a:schemeClr val="bg1">
              <a:lumMod val="85000"/>
            </a:schemeClr>
          </a:solidFill>
          <a:ln>
            <a:solidFill>
              <a:schemeClr val="tx1"/>
            </a:solidFill>
          </a:ln>
        </p:spPr>
        <p:txBody>
          <a:bodyPr wrap="square" rtlCol="0">
            <a:spAutoFit/>
          </a:bodyPr>
          <a:lstStyle/>
          <a:p>
            <a:pPr algn="ctr"/>
            <a:r>
              <a:rPr lang="en-US" sz="4800" b="1" dirty="0" smtClean="0">
                <a:latin typeface="Footlight MT Light" pitchFamily="18" charset="0"/>
              </a:rPr>
              <a:t>Instead of</a:t>
            </a:r>
            <a:endParaRPr lang="en-US" sz="4800" b="1" dirty="0">
              <a:latin typeface="Footlight MT Light" pitchFamily="18" charset="0"/>
            </a:endParaRPr>
          </a:p>
        </p:txBody>
      </p:sp>
      <p:sp>
        <p:nvSpPr>
          <p:cNvPr id="4" name="TextBox 3"/>
          <p:cNvSpPr txBox="1"/>
          <p:nvPr/>
        </p:nvSpPr>
        <p:spPr>
          <a:xfrm>
            <a:off x="3048000" y="152400"/>
            <a:ext cx="3657600" cy="1569660"/>
          </a:xfrm>
          <a:prstGeom prst="rect">
            <a:avLst/>
          </a:prstGeom>
          <a:solidFill>
            <a:srgbClr val="FFCC00"/>
          </a:solidFill>
          <a:ln>
            <a:solidFill>
              <a:schemeClr val="tx1"/>
            </a:solidFill>
          </a:ln>
        </p:spPr>
        <p:txBody>
          <a:bodyPr wrap="square" rtlCol="0">
            <a:spAutoFit/>
          </a:bodyPr>
          <a:lstStyle/>
          <a:p>
            <a:pPr algn="ctr"/>
            <a:r>
              <a:rPr lang="en-US" sz="9600" b="1" dirty="0" smtClean="0">
                <a:latin typeface="Footlight MT Light" pitchFamily="18" charset="0"/>
              </a:rPr>
              <a:t>happy</a:t>
            </a:r>
            <a:endParaRPr lang="en-US" sz="9600" b="1" dirty="0">
              <a:latin typeface="Footlight MT Light" pitchFamily="18" charset="0"/>
            </a:endParaRPr>
          </a:p>
        </p:txBody>
      </p:sp>
      <p:grpSp>
        <p:nvGrpSpPr>
          <p:cNvPr id="5" name="Group 4"/>
          <p:cNvGrpSpPr/>
          <p:nvPr/>
        </p:nvGrpSpPr>
        <p:grpSpPr>
          <a:xfrm>
            <a:off x="838200" y="5562600"/>
            <a:ext cx="7924800" cy="1015663"/>
            <a:chOff x="838200" y="5562600"/>
            <a:chExt cx="7924800" cy="1015663"/>
          </a:xfrm>
        </p:grpSpPr>
        <p:sp>
          <p:nvSpPr>
            <p:cNvPr id="6" name="TextBox 5"/>
            <p:cNvSpPr txBox="1"/>
            <p:nvPr/>
          </p:nvSpPr>
          <p:spPr>
            <a:xfrm>
              <a:off x="838200" y="5562600"/>
              <a:ext cx="6324600" cy="1015663"/>
            </a:xfrm>
            <a:prstGeom prst="rect">
              <a:avLst/>
            </a:prstGeom>
            <a:solidFill>
              <a:schemeClr val="bg1">
                <a:lumMod val="85000"/>
              </a:schemeClr>
            </a:solidFill>
            <a:ln>
              <a:solidFill>
                <a:schemeClr val="tx1"/>
              </a:solidFill>
            </a:ln>
          </p:spPr>
          <p:txBody>
            <a:bodyPr wrap="square" rtlCol="0">
              <a:spAutoFit/>
            </a:bodyPr>
            <a:lstStyle/>
            <a:p>
              <a:pPr algn="ctr"/>
              <a:r>
                <a:rPr lang="en-US" sz="6000" b="1" dirty="0" smtClean="0">
                  <a:latin typeface="Footlight MT Light" pitchFamily="18" charset="0"/>
                </a:rPr>
                <a:t>Use these words…</a:t>
              </a:r>
              <a:endParaRPr lang="en-US" sz="6000" b="1" dirty="0">
                <a:latin typeface="Footlight MT Light" pitchFamily="18" charset="0"/>
              </a:endParaRPr>
            </a:p>
          </p:txBody>
        </p:sp>
        <p:sp>
          <p:nvSpPr>
            <p:cNvPr id="7" name="Right Arrow 6"/>
            <p:cNvSpPr/>
            <p:nvPr/>
          </p:nvSpPr>
          <p:spPr>
            <a:xfrm>
              <a:off x="6781800" y="5715000"/>
              <a:ext cx="1981200" cy="533400"/>
            </a:xfrm>
            <a:prstGeom prst="rightArrow">
              <a:avLst/>
            </a:pr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7391400" y="152400"/>
            <a:ext cx="1600200" cy="215444"/>
          </a:xfrm>
          <a:prstGeom prst="rect">
            <a:avLst/>
          </a:prstGeom>
          <a:noFill/>
        </p:spPr>
        <p:txBody>
          <a:bodyPr wrap="square" rtlCol="0">
            <a:spAutoFit/>
          </a:bodyPr>
          <a:lstStyle/>
          <a:p>
            <a:r>
              <a:rPr lang="en-US" sz="800" dirty="0" smtClean="0">
                <a:solidFill>
                  <a:schemeClr val="bg1">
                    <a:lumMod val="50000"/>
                  </a:schemeClr>
                </a:solidFill>
              </a:rPr>
              <a:t>Image taken from Google Images</a:t>
            </a:r>
            <a:endParaRPr lang="en-US" sz="8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1.bp.blogspot.com/_fk0SNGFF6jw/TLtEbswelNI/AAAAAAAABbE/HRF7kHLyr4g/s640/dorothy+blue+ribbon.jpg"/>
          <p:cNvPicPr>
            <a:picLocks noChangeAspect="1" noChangeArrowheads="1"/>
          </p:cNvPicPr>
          <p:nvPr/>
        </p:nvPicPr>
        <p:blipFill>
          <a:blip r:embed="rId2" cstate="print"/>
          <a:srcRect/>
          <a:stretch>
            <a:fillRect/>
          </a:stretch>
        </p:blipFill>
        <p:spPr bwMode="auto">
          <a:xfrm>
            <a:off x="152400" y="457200"/>
            <a:ext cx="8801100" cy="5867400"/>
          </a:xfrm>
          <a:prstGeom prst="rect">
            <a:avLst/>
          </a:prstGeom>
          <a:noFill/>
          <a:ln>
            <a:solidFill>
              <a:schemeClr val="tx1"/>
            </a:solidFill>
          </a:ln>
        </p:spPr>
      </p:pic>
      <p:sp>
        <p:nvSpPr>
          <p:cNvPr id="3" name="TextBox 2"/>
          <p:cNvSpPr txBox="1"/>
          <p:nvPr/>
        </p:nvSpPr>
        <p:spPr>
          <a:xfrm>
            <a:off x="304800" y="304800"/>
            <a:ext cx="2971800" cy="830997"/>
          </a:xfrm>
          <a:prstGeom prst="rect">
            <a:avLst/>
          </a:prstGeom>
          <a:solidFill>
            <a:schemeClr val="bg1">
              <a:lumMod val="85000"/>
            </a:schemeClr>
          </a:solidFill>
          <a:ln>
            <a:solidFill>
              <a:schemeClr val="tx1"/>
            </a:solidFill>
          </a:ln>
        </p:spPr>
        <p:txBody>
          <a:bodyPr wrap="square" rtlCol="0">
            <a:spAutoFit/>
          </a:bodyPr>
          <a:lstStyle/>
          <a:p>
            <a:pPr algn="ctr"/>
            <a:r>
              <a:rPr lang="en-US" sz="4800" b="1" dirty="0" smtClean="0">
                <a:latin typeface="Footlight MT Light" pitchFamily="18" charset="0"/>
              </a:rPr>
              <a:t>Instead of</a:t>
            </a:r>
            <a:endParaRPr lang="en-US" sz="4800" b="1" dirty="0">
              <a:latin typeface="Footlight MT Light" pitchFamily="18" charset="0"/>
            </a:endParaRPr>
          </a:p>
        </p:txBody>
      </p:sp>
      <p:sp>
        <p:nvSpPr>
          <p:cNvPr id="4" name="TextBox 3"/>
          <p:cNvSpPr txBox="1"/>
          <p:nvPr/>
        </p:nvSpPr>
        <p:spPr>
          <a:xfrm>
            <a:off x="457200" y="1066800"/>
            <a:ext cx="2590800" cy="1569660"/>
          </a:xfrm>
          <a:prstGeom prst="rect">
            <a:avLst/>
          </a:prstGeom>
          <a:solidFill>
            <a:srgbClr val="FFCC00"/>
          </a:solidFill>
          <a:ln>
            <a:solidFill>
              <a:schemeClr val="tx1"/>
            </a:solidFill>
          </a:ln>
        </p:spPr>
        <p:txBody>
          <a:bodyPr wrap="square" rtlCol="0">
            <a:spAutoFit/>
          </a:bodyPr>
          <a:lstStyle/>
          <a:p>
            <a:pPr algn="ctr"/>
            <a:r>
              <a:rPr lang="en-US" sz="9600" b="1" dirty="0" smtClean="0">
                <a:latin typeface="Footlight MT Light" pitchFamily="18" charset="0"/>
              </a:rPr>
              <a:t>sad</a:t>
            </a:r>
            <a:endParaRPr lang="en-US" sz="9600" b="1" dirty="0">
              <a:latin typeface="Footlight MT Light" pitchFamily="18" charset="0"/>
            </a:endParaRPr>
          </a:p>
        </p:txBody>
      </p:sp>
      <p:grpSp>
        <p:nvGrpSpPr>
          <p:cNvPr id="5" name="Group 4"/>
          <p:cNvGrpSpPr/>
          <p:nvPr/>
        </p:nvGrpSpPr>
        <p:grpSpPr>
          <a:xfrm>
            <a:off x="838200" y="5562600"/>
            <a:ext cx="7924800" cy="1015663"/>
            <a:chOff x="838200" y="5562600"/>
            <a:chExt cx="7924800" cy="1015663"/>
          </a:xfrm>
        </p:grpSpPr>
        <p:sp>
          <p:nvSpPr>
            <p:cNvPr id="6" name="TextBox 5"/>
            <p:cNvSpPr txBox="1"/>
            <p:nvPr/>
          </p:nvSpPr>
          <p:spPr>
            <a:xfrm>
              <a:off x="838200" y="5562600"/>
              <a:ext cx="6324600" cy="1015663"/>
            </a:xfrm>
            <a:prstGeom prst="rect">
              <a:avLst/>
            </a:prstGeom>
            <a:solidFill>
              <a:schemeClr val="bg1">
                <a:lumMod val="85000"/>
              </a:schemeClr>
            </a:solidFill>
            <a:ln>
              <a:solidFill>
                <a:schemeClr val="tx1"/>
              </a:solidFill>
            </a:ln>
          </p:spPr>
          <p:txBody>
            <a:bodyPr wrap="square" rtlCol="0">
              <a:spAutoFit/>
            </a:bodyPr>
            <a:lstStyle/>
            <a:p>
              <a:pPr algn="ctr"/>
              <a:r>
                <a:rPr lang="en-US" sz="6000" b="1" dirty="0" smtClean="0">
                  <a:latin typeface="Footlight MT Light" pitchFamily="18" charset="0"/>
                </a:rPr>
                <a:t>Use these words…</a:t>
              </a:r>
              <a:endParaRPr lang="en-US" sz="6000" b="1" dirty="0">
                <a:latin typeface="Footlight MT Light" pitchFamily="18" charset="0"/>
              </a:endParaRPr>
            </a:p>
          </p:txBody>
        </p:sp>
        <p:sp>
          <p:nvSpPr>
            <p:cNvPr id="7" name="Right Arrow 6"/>
            <p:cNvSpPr/>
            <p:nvPr/>
          </p:nvSpPr>
          <p:spPr>
            <a:xfrm>
              <a:off x="6781800" y="5715000"/>
              <a:ext cx="1981200" cy="533400"/>
            </a:xfrm>
            <a:prstGeom prst="rightArrow">
              <a:avLst/>
            </a:pr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7315200" y="457200"/>
            <a:ext cx="1600200" cy="215444"/>
          </a:xfrm>
          <a:prstGeom prst="rect">
            <a:avLst/>
          </a:prstGeom>
          <a:noFill/>
        </p:spPr>
        <p:txBody>
          <a:bodyPr wrap="square" rtlCol="0">
            <a:spAutoFit/>
          </a:bodyPr>
          <a:lstStyle/>
          <a:p>
            <a:r>
              <a:rPr lang="en-US" sz="800" dirty="0" smtClean="0">
                <a:solidFill>
                  <a:schemeClr val="bg1"/>
                </a:solidFill>
              </a:rPr>
              <a:t>Image taken from Google Images</a:t>
            </a:r>
            <a:endParaRPr lang="en-US" sz="8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7mages.com/THE_WIZARD_OF_OZ-186.jpg"/>
          <p:cNvPicPr>
            <a:picLocks noChangeAspect="1" noChangeArrowheads="1"/>
          </p:cNvPicPr>
          <p:nvPr/>
        </p:nvPicPr>
        <p:blipFill>
          <a:blip r:embed="rId2" cstate="print"/>
          <a:srcRect/>
          <a:stretch>
            <a:fillRect/>
          </a:stretch>
        </p:blipFill>
        <p:spPr bwMode="auto">
          <a:xfrm>
            <a:off x="152400" y="152400"/>
            <a:ext cx="8839200" cy="6553200"/>
          </a:xfrm>
          <a:prstGeom prst="rect">
            <a:avLst/>
          </a:prstGeom>
          <a:noFill/>
          <a:ln>
            <a:solidFill>
              <a:schemeClr val="tx1"/>
            </a:solidFill>
          </a:ln>
        </p:spPr>
      </p:pic>
      <p:sp>
        <p:nvSpPr>
          <p:cNvPr id="3" name="TextBox 2"/>
          <p:cNvSpPr txBox="1"/>
          <p:nvPr/>
        </p:nvSpPr>
        <p:spPr>
          <a:xfrm>
            <a:off x="381000" y="304800"/>
            <a:ext cx="2971800" cy="830997"/>
          </a:xfrm>
          <a:prstGeom prst="rect">
            <a:avLst/>
          </a:prstGeom>
          <a:solidFill>
            <a:schemeClr val="bg1">
              <a:lumMod val="85000"/>
            </a:schemeClr>
          </a:solidFill>
          <a:ln>
            <a:solidFill>
              <a:schemeClr val="tx1"/>
            </a:solidFill>
          </a:ln>
        </p:spPr>
        <p:txBody>
          <a:bodyPr wrap="square" rtlCol="0">
            <a:spAutoFit/>
          </a:bodyPr>
          <a:lstStyle/>
          <a:p>
            <a:pPr algn="ctr"/>
            <a:r>
              <a:rPr lang="en-US" sz="4800" b="1" dirty="0" smtClean="0">
                <a:latin typeface="Footlight MT Light" pitchFamily="18" charset="0"/>
              </a:rPr>
              <a:t>Instead of</a:t>
            </a:r>
            <a:endParaRPr lang="en-US" sz="4800" b="1" dirty="0">
              <a:latin typeface="Footlight MT Light" pitchFamily="18" charset="0"/>
            </a:endParaRPr>
          </a:p>
        </p:txBody>
      </p:sp>
      <p:sp>
        <p:nvSpPr>
          <p:cNvPr id="6" name="Right Arrow 5"/>
          <p:cNvSpPr/>
          <p:nvPr/>
        </p:nvSpPr>
        <p:spPr>
          <a:xfrm rot="2153590">
            <a:off x="3260792" y="2491058"/>
            <a:ext cx="1342824" cy="381000"/>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3455293">
            <a:off x="499216" y="2628610"/>
            <a:ext cx="840546" cy="381000"/>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2371573">
            <a:off x="2099417" y="2628610"/>
            <a:ext cx="840546" cy="381000"/>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4800" y="1066800"/>
            <a:ext cx="3124200" cy="1569660"/>
          </a:xfrm>
          <a:prstGeom prst="rect">
            <a:avLst/>
          </a:prstGeom>
          <a:solidFill>
            <a:srgbClr val="FFCC00"/>
          </a:solidFill>
          <a:ln>
            <a:solidFill>
              <a:schemeClr val="tx1"/>
            </a:solidFill>
          </a:ln>
        </p:spPr>
        <p:txBody>
          <a:bodyPr wrap="square" rtlCol="0">
            <a:spAutoFit/>
          </a:bodyPr>
          <a:lstStyle/>
          <a:p>
            <a:pPr algn="ctr"/>
            <a:r>
              <a:rPr lang="en-US" sz="9600" b="1" dirty="0" smtClean="0">
                <a:latin typeface="Footlight MT Light" pitchFamily="18" charset="0"/>
              </a:rPr>
              <a:t>little</a:t>
            </a:r>
            <a:endParaRPr lang="en-US" sz="9600" b="1" dirty="0">
              <a:latin typeface="Footlight MT Light" pitchFamily="18" charset="0"/>
            </a:endParaRPr>
          </a:p>
        </p:txBody>
      </p:sp>
      <p:grpSp>
        <p:nvGrpSpPr>
          <p:cNvPr id="10" name="Group 9"/>
          <p:cNvGrpSpPr/>
          <p:nvPr/>
        </p:nvGrpSpPr>
        <p:grpSpPr>
          <a:xfrm>
            <a:off x="838200" y="5562600"/>
            <a:ext cx="7924800" cy="1015663"/>
            <a:chOff x="838200" y="5562600"/>
            <a:chExt cx="7924800" cy="1015663"/>
          </a:xfrm>
        </p:grpSpPr>
        <p:sp>
          <p:nvSpPr>
            <p:cNvPr id="11" name="TextBox 10"/>
            <p:cNvSpPr txBox="1"/>
            <p:nvPr/>
          </p:nvSpPr>
          <p:spPr>
            <a:xfrm>
              <a:off x="838200" y="5562600"/>
              <a:ext cx="6324600" cy="1015663"/>
            </a:xfrm>
            <a:prstGeom prst="rect">
              <a:avLst/>
            </a:prstGeom>
            <a:solidFill>
              <a:schemeClr val="bg1">
                <a:lumMod val="85000"/>
              </a:schemeClr>
            </a:solidFill>
            <a:ln>
              <a:solidFill>
                <a:schemeClr val="tx1"/>
              </a:solidFill>
            </a:ln>
          </p:spPr>
          <p:txBody>
            <a:bodyPr wrap="square" rtlCol="0">
              <a:spAutoFit/>
            </a:bodyPr>
            <a:lstStyle/>
            <a:p>
              <a:pPr algn="ctr"/>
              <a:r>
                <a:rPr lang="en-US" sz="6000" b="1" dirty="0" smtClean="0">
                  <a:latin typeface="Footlight MT Light" pitchFamily="18" charset="0"/>
                </a:rPr>
                <a:t>Use these words…</a:t>
              </a:r>
              <a:endParaRPr lang="en-US" sz="6000" b="1" dirty="0">
                <a:latin typeface="Footlight MT Light" pitchFamily="18" charset="0"/>
              </a:endParaRPr>
            </a:p>
          </p:txBody>
        </p:sp>
        <p:sp>
          <p:nvSpPr>
            <p:cNvPr id="12" name="Right Arrow 11"/>
            <p:cNvSpPr/>
            <p:nvPr/>
          </p:nvSpPr>
          <p:spPr>
            <a:xfrm>
              <a:off x="6781800" y="5715000"/>
              <a:ext cx="1981200" cy="533400"/>
            </a:xfrm>
            <a:prstGeom prst="rightArrow">
              <a:avLst/>
            </a:pr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p:cNvSpPr txBox="1"/>
          <p:nvPr/>
        </p:nvSpPr>
        <p:spPr>
          <a:xfrm>
            <a:off x="7391400" y="152400"/>
            <a:ext cx="1600200" cy="215444"/>
          </a:xfrm>
          <a:prstGeom prst="rect">
            <a:avLst/>
          </a:prstGeom>
          <a:noFill/>
        </p:spPr>
        <p:txBody>
          <a:bodyPr wrap="square" rtlCol="0">
            <a:spAutoFit/>
          </a:bodyPr>
          <a:lstStyle/>
          <a:p>
            <a:r>
              <a:rPr lang="en-US" sz="800" dirty="0" smtClean="0">
                <a:solidFill>
                  <a:schemeClr val="bg1"/>
                </a:solidFill>
              </a:rPr>
              <a:t>Image taken from Google Images</a:t>
            </a:r>
            <a:endParaRPr lang="en-US" sz="8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187</Words>
  <Application>Microsoft Office PowerPoint</Application>
  <PresentationFormat>On-screen Show (4:3)</PresentationFormat>
  <Paragraphs>51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dc:creator>
  <cp:lastModifiedBy>RPS</cp:lastModifiedBy>
  <cp:revision>22</cp:revision>
  <dcterms:created xsi:type="dcterms:W3CDTF">2012-01-31T23:38:54Z</dcterms:created>
  <dcterms:modified xsi:type="dcterms:W3CDTF">2012-02-06T21:49:42Z</dcterms:modified>
</cp:coreProperties>
</file>